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7" r:id="rId2"/>
    <p:sldId id="304" r:id="rId3"/>
    <p:sldId id="303" r:id="rId4"/>
    <p:sldId id="305" r:id="rId5"/>
    <p:sldId id="308" r:id="rId6"/>
    <p:sldId id="313" r:id="rId7"/>
    <p:sldId id="306" r:id="rId8"/>
    <p:sldId id="307" r:id="rId9"/>
    <p:sldId id="309" r:id="rId10"/>
    <p:sldId id="314" r:id="rId11"/>
    <p:sldId id="315" r:id="rId12"/>
    <p:sldId id="299" r:id="rId13"/>
    <p:sldId id="298" r:id="rId14"/>
    <p:sldId id="317" r:id="rId15"/>
    <p:sldId id="318" r:id="rId16"/>
    <p:sldId id="319" r:id="rId17"/>
    <p:sldId id="289" r:id="rId18"/>
    <p:sldId id="322" r:id="rId19"/>
    <p:sldId id="323" r:id="rId20"/>
    <p:sldId id="287" r:id="rId21"/>
    <p:sldId id="320" r:id="rId22"/>
    <p:sldId id="321" r:id="rId23"/>
    <p:sldId id="324" r:id="rId24"/>
    <p:sldId id="325" r:id="rId25"/>
    <p:sldId id="326" r:id="rId26"/>
    <p:sldId id="327" r:id="rId27"/>
    <p:sldId id="328" r:id="rId28"/>
    <p:sldId id="286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0" autoAdjust="0"/>
    <p:restoredTop sz="92260" autoAdjust="0"/>
  </p:normalViewPr>
  <p:slideViewPr>
    <p:cSldViewPr>
      <p:cViewPr varScale="1">
        <p:scale>
          <a:sx n="79" d="100"/>
          <a:sy n="79" d="100"/>
        </p:scale>
        <p:origin x="-869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E84CA-83B3-4B73-A80D-BC4675501261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B4D54-CC89-4753-A3E5-30487BAF0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96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EB49C7-4F88-4B8D-82C9-3D301DC77218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D70663-9FE0-44C8-A9CB-FEE17EF36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72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6649C-BB80-46A3-B873-2282FFDF292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0663-9FE0-44C8-A9CB-FEE17EF368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33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0663-9FE0-44C8-A9CB-FEE17EF3687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23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UTR - 2 furlough days sunset 6/30/12 WCCAA - 6 furlough days sunset 6/30/12 SSA - 6 furlough days sunset 6/30/12 Confidential - 6 furlough days sunset 6/30/12 Management - 6 furlough days sunset 6/30/12 Local 1 - 5/6 furlough days sunset 6/30/12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0663-9FE0-44C8-A9CB-FEE17EF3687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62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0663-9FE0-44C8-A9CB-FEE17EF3687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86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0663-9FE0-44C8-A9CB-FEE17EF36877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886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power point presentation, along with the budget book are available on our website.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755F1C6-1E67-4040-A263-557C49BCD13A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0C0B7A-4F34-4859-82B9-D931C5DC6A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C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590800"/>
            <a:ext cx="1792755" cy="175661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82985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West Contra Costa Unified School District</a:t>
            </a:r>
            <a:br>
              <a:rPr lang="en-US" sz="2800" dirty="0" smtClean="0"/>
            </a:br>
            <a:r>
              <a:rPr lang="en-US" sz="2800" dirty="0" smtClean="0"/>
              <a:t>Board Meeting</a:t>
            </a:r>
            <a:br>
              <a:rPr lang="en-US" sz="2800" dirty="0" smtClean="0"/>
            </a:br>
            <a:r>
              <a:rPr lang="en-US" sz="2800" dirty="0" smtClean="0"/>
              <a:t>October 26, 2011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Board has directed staff to take the steps necessary to pay off the State Loan</a:t>
            </a:r>
          </a:p>
          <a:p>
            <a:endParaRPr lang="en-US" dirty="0"/>
          </a:p>
          <a:p>
            <a:r>
              <a:rPr lang="en-US" dirty="0" smtClean="0"/>
              <a:t>The final payment for the Voluntary Integration Program (VIP) audit will be made this year</a:t>
            </a:r>
          </a:p>
          <a:p>
            <a:endParaRPr lang="en-US" dirty="0" smtClean="0"/>
          </a:p>
          <a:p>
            <a:r>
              <a:rPr lang="en-US" dirty="0"/>
              <a:t>Retiring these two debt obligations </a:t>
            </a:r>
            <a:r>
              <a:rPr lang="en-US" dirty="0" smtClean="0"/>
              <a:t>has relived the general </a:t>
            </a:r>
            <a:r>
              <a:rPr lang="en-US" dirty="0"/>
              <a:t>fund </a:t>
            </a:r>
            <a:endParaRPr lang="en-US" dirty="0" smtClean="0"/>
          </a:p>
          <a:p>
            <a:pPr lvl="1"/>
            <a:r>
              <a:rPr lang="en-US" dirty="0" smtClean="0"/>
              <a:t>State </a:t>
            </a:r>
            <a:r>
              <a:rPr lang="en-US" dirty="0"/>
              <a:t>Loan payment $1.4 million</a:t>
            </a:r>
          </a:p>
          <a:p>
            <a:pPr lvl="1"/>
            <a:r>
              <a:rPr lang="en-US" dirty="0"/>
              <a:t>VIP Debt $872,000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Debt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24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Board has expressed an interest in paying off the IBM debt using one-time fund </a:t>
            </a:r>
            <a:r>
              <a:rPr lang="en-US" dirty="0" smtClean="0"/>
              <a:t>balance</a:t>
            </a:r>
          </a:p>
          <a:p>
            <a:endParaRPr lang="en-US" dirty="0" smtClean="0"/>
          </a:p>
          <a:p>
            <a:r>
              <a:rPr lang="en-US" dirty="0" smtClean="0"/>
              <a:t>If the Board chooses to retire the IBM debt</a:t>
            </a:r>
          </a:p>
          <a:p>
            <a:pPr lvl="1"/>
            <a:r>
              <a:rPr lang="en-US" dirty="0" smtClean="0"/>
              <a:t>IBM $625,000 annual payment</a:t>
            </a:r>
          </a:p>
          <a:p>
            <a:r>
              <a:rPr lang="en-US" dirty="0"/>
              <a:t>In order to pay off IBM the Board would need to use $3.7 million </a:t>
            </a:r>
            <a:endParaRPr lang="en-US" dirty="0" smtClean="0"/>
          </a:p>
          <a:p>
            <a:r>
              <a:rPr lang="en-US" dirty="0" smtClean="0"/>
              <a:t>Certificates </a:t>
            </a:r>
            <a:r>
              <a:rPr lang="en-US" dirty="0"/>
              <a:t>of Participation only remaining general fund debt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Debt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4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/>
          </a:bodyPr>
          <a:lstStyle/>
          <a:p>
            <a:pPr lvl="1">
              <a:spcAft>
                <a:spcPts val="1000"/>
              </a:spcAft>
            </a:pPr>
            <a:r>
              <a:rPr lang="en-US" dirty="0" smtClean="0"/>
              <a:t>If the State General Fund revenue falls $2 billion or more short of the projection in the budget there will be reduction to K-12 Revenue Limit </a:t>
            </a:r>
          </a:p>
          <a:p>
            <a:pPr lvl="2">
              <a:spcAft>
                <a:spcPts val="1000"/>
              </a:spcAft>
            </a:pPr>
            <a:r>
              <a:rPr lang="en-US" dirty="0" smtClean="0"/>
              <a:t>The actual amount will be in proportion to the shortfall that exceeds $2 billion</a:t>
            </a:r>
          </a:p>
          <a:p>
            <a:pPr lvl="2">
              <a:spcAft>
                <a:spcPts val="1000"/>
              </a:spcAft>
            </a:pPr>
            <a:r>
              <a:rPr lang="en-US" dirty="0" smtClean="0"/>
              <a:t>If the $2 billion shortfall occurs the estimated cut to K-12 schools, statewide, could be as much as $1.5 billion</a:t>
            </a:r>
          </a:p>
          <a:p>
            <a:pPr lvl="2">
              <a:spcAft>
                <a:spcPts val="1000"/>
              </a:spcAft>
            </a:pPr>
            <a:r>
              <a:rPr lang="en-US" dirty="0" smtClean="0"/>
              <a:t>West Contra Costa’s revenue cuts per </a:t>
            </a:r>
            <a:r>
              <a:rPr lang="en-US" dirty="0" smtClean="0"/>
              <a:t>ADA </a:t>
            </a:r>
            <a:r>
              <a:rPr lang="en-US" dirty="0" smtClean="0"/>
              <a:t>are projected at $7.2 million plus $948,000 in transportation funding if the State is short the full $1.5 billion (in excess of the $2 billion)</a:t>
            </a:r>
          </a:p>
          <a:p>
            <a:pPr>
              <a:spcAft>
                <a:spcPct val="30000"/>
              </a:spcAft>
            </a:pPr>
            <a:endParaRPr lang="en-US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4" y="122238"/>
            <a:ext cx="8524875" cy="12096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Budget Adoption – State Triggers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81891" y="1371600"/>
            <a:ext cx="8229600" cy="5334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>
              <a:spcAft>
                <a:spcPts val="1000"/>
              </a:spcAft>
            </a:pPr>
            <a:endParaRPr lang="en-US" dirty="0" smtClean="0"/>
          </a:p>
          <a:p>
            <a:pPr lvl="1">
              <a:spcAft>
                <a:spcPts val="1000"/>
              </a:spcAft>
            </a:pPr>
            <a:endParaRPr lang="en-US" dirty="0" smtClean="0"/>
          </a:p>
          <a:p>
            <a:pPr>
              <a:spcAft>
                <a:spcPct val="300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043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000" dirty="0" smtClean="0"/>
              <a:t>As an example, for </a:t>
            </a:r>
            <a:r>
              <a:rPr lang="en-US" sz="2000" dirty="0"/>
              <a:t>approximately every $214 million of State shortfall, the District is cut $1 million – plus a proportional transportation cut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Mid Year “Triggers”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38800" y="579075"/>
            <a:ext cx="7848600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spcAft>
                <a:spcPts val="1000"/>
              </a:spcAft>
            </a:pPr>
            <a:endParaRPr lang="en-US" dirty="0"/>
          </a:p>
          <a:p>
            <a:pPr lvl="2">
              <a:spcAft>
                <a:spcPts val="1000"/>
              </a:spcAft>
            </a:pPr>
            <a:endParaRPr lang="en-US" dirty="0" smtClean="0"/>
          </a:p>
          <a:p>
            <a:pPr lvl="2">
              <a:spcAft>
                <a:spcPts val="1000"/>
              </a:spcAft>
            </a:pPr>
            <a:endParaRPr lang="en-US" dirty="0"/>
          </a:p>
          <a:p>
            <a:pPr lvl="2">
              <a:spcAft>
                <a:spcPts val="1000"/>
              </a:spcAft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515223"/>
              </p:ext>
            </p:extLst>
          </p:nvPr>
        </p:nvGraphicFramePr>
        <p:xfrm>
          <a:off x="990600" y="2819401"/>
          <a:ext cx="7315200" cy="1600200"/>
        </p:xfrm>
        <a:graphic>
          <a:graphicData uri="http://schemas.openxmlformats.org/drawingml/2006/table">
            <a:tbl>
              <a:tblPr firstRow="1" firstCol="1" bandRow="1"/>
              <a:tblGrid>
                <a:gridCol w="2213811"/>
                <a:gridCol w="1443789"/>
                <a:gridCol w="1828800"/>
                <a:gridCol w="1828800"/>
              </a:tblGrid>
              <a:tr h="800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State Revenue Projection is Short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Projected District Revenue Reduction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Projected Transportation Reduction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Projected District Reduction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Billion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Billion + $214 million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$1,040,000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$135,500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$1,175,500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Billion + $642 million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$3,120,000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$406,500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$3,526,500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 Billion + $1.5 billion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$7,280,000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$948,500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$8,228,500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30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Will Mid-Year Triggers happen?</a:t>
            </a:r>
          </a:p>
          <a:p>
            <a:pPr lvl="1"/>
            <a:r>
              <a:rPr lang="en-US" dirty="0" smtClean="0"/>
              <a:t>The conditions for the triggers exist</a:t>
            </a:r>
          </a:p>
          <a:p>
            <a:pPr lvl="1"/>
            <a:r>
              <a:rPr lang="en-US" dirty="0" smtClean="0"/>
              <a:t>The most recent reports show the State is $654 million short as of September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Legislation would be required to delay the enactment of triggers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Absent the enactment of the triggers the January Governor’s Budget would have to address the </a:t>
            </a:r>
            <a:r>
              <a:rPr lang="en-US" dirty="0" smtClean="0"/>
              <a:t>shortfall by making cuts for  2012-13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Priority Setting with Mid-Year Triggers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9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Depending upon the level of Mid-Year Triggers the District can use reserves to sustain programs</a:t>
            </a:r>
          </a:p>
          <a:p>
            <a:endParaRPr lang="en-US" dirty="0" smtClean="0"/>
          </a:p>
          <a:p>
            <a:r>
              <a:rPr lang="en-US" dirty="0" smtClean="0"/>
              <a:t>If the State is short the full $1.5 billion reserves and cuts were enacted for $8.2 million reserves would last only through 2012-13 unless cuts are made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Priority Setting with Mid-Year Triggers</a:t>
            </a:r>
          </a:p>
        </p:txBody>
      </p:sp>
    </p:spTree>
    <p:extLst>
      <p:ext uri="{BB962C8B-B14F-4D97-AF65-F5344CB8AC3E}">
        <p14:creationId xmlns:p14="http://schemas.microsoft.com/office/powerpoint/2010/main" val="13975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Board has previously identified</a:t>
            </a:r>
          </a:p>
          <a:p>
            <a:pPr lvl="1"/>
            <a:r>
              <a:rPr lang="en-US" dirty="0" smtClean="0"/>
              <a:t>School Resource Officer Reduction $1 million</a:t>
            </a:r>
          </a:p>
          <a:p>
            <a:pPr lvl="1"/>
            <a:r>
              <a:rPr lang="en-US" dirty="0" smtClean="0"/>
              <a:t>Adult Education Program Reduction $1 million</a:t>
            </a:r>
          </a:p>
          <a:p>
            <a:endParaRPr lang="en-US" dirty="0" smtClean="0"/>
          </a:p>
          <a:p>
            <a:r>
              <a:rPr lang="en-US" dirty="0" smtClean="0"/>
              <a:t>If these two reductions were enacted in 2012-13 the reserves would carry further into 2013-14</a:t>
            </a:r>
          </a:p>
          <a:p>
            <a:endParaRPr lang="en-US" dirty="0"/>
          </a:p>
          <a:p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Priority Setting with Mid-Year Triggers</a:t>
            </a:r>
          </a:p>
        </p:txBody>
      </p:sp>
    </p:spTree>
    <p:extLst>
      <p:ext uri="{BB962C8B-B14F-4D97-AF65-F5344CB8AC3E}">
        <p14:creationId xmlns:p14="http://schemas.microsoft.com/office/powerpoint/2010/main" val="83052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43272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Furloughs </a:t>
            </a:r>
            <a:r>
              <a:rPr lang="en-US" sz="2400" dirty="0"/>
              <a:t>are restored </a:t>
            </a:r>
            <a:endParaRPr lang="en-US" sz="2400" dirty="0"/>
          </a:p>
          <a:p>
            <a:pPr lvl="1"/>
            <a:r>
              <a:rPr lang="en-US" sz="1600" dirty="0" smtClean="0"/>
              <a:t>Does not include restoration of Teacher Staff Development Days</a:t>
            </a:r>
            <a:endParaRPr lang="en-US" sz="1600" dirty="0"/>
          </a:p>
          <a:p>
            <a:endParaRPr lang="en-US" sz="2400" dirty="0" smtClean="0"/>
          </a:p>
          <a:p>
            <a:r>
              <a:rPr lang="en-US" sz="2400" dirty="0" smtClean="0"/>
              <a:t>Use </a:t>
            </a:r>
            <a:r>
              <a:rPr lang="en-US" sz="2400" dirty="0"/>
              <a:t>of one time funding </a:t>
            </a:r>
            <a:r>
              <a:rPr lang="en-US" sz="2400" dirty="0" smtClean="0"/>
              <a:t>or limited term funding for unrestricted programs </a:t>
            </a:r>
          </a:p>
          <a:p>
            <a:pPr lvl="1"/>
            <a:r>
              <a:rPr lang="en-US" dirty="0" smtClean="0"/>
              <a:t>Tier </a:t>
            </a:r>
            <a:r>
              <a:rPr lang="en-US" dirty="0"/>
              <a:t>III Funding and Special </a:t>
            </a:r>
            <a:r>
              <a:rPr lang="en-US" dirty="0" smtClean="0"/>
              <a:t>Reserve are in use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City of Richmond support necessary to maintain schools on closure </a:t>
            </a:r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Shannon and Lake Scheduled to close</a:t>
            </a:r>
            <a:endParaRPr lang="en-US" dirty="0" smtClean="0"/>
          </a:p>
          <a:p>
            <a:endParaRPr lang="en-US" sz="24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Multi-Year Projection </a:t>
            </a:r>
            <a:r>
              <a:rPr lang="en-US" sz="4400" dirty="0" smtClean="0"/>
              <a:t>2012-13</a:t>
            </a:r>
            <a:br>
              <a:rPr lang="en-US" sz="4400" dirty="0" smtClean="0"/>
            </a:br>
            <a:r>
              <a:rPr lang="en-US" sz="2000" dirty="0" smtClean="0"/>
              <a:t>Approved </a:t>
            </a:r>
            <a:r>
              <a:rPr lang="en-US" sz="2000" dirty="0" smtClean="0"/>
              <a:t>June 30, 2011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26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K-3 Class Size Reduction – eliminated due to one time federal </a:t>
            </a:r>
            <a:r>
              <a:rPr lang="en-US" dirty="0" smtClean="0"/>
              <a:t>funding</a:t>
            </a:r>
          </a:p>
          <a:p>
            <a:endParaRPr lang="en-US" dirty="0"/>
          </a:p>
          <a:p>
            <a:r>
              <a:rPr lang="en-US" dirty="0" smtClean="0"/>
              <a:t>Maintains….</a:t>
            </a:r>
          </a:p>
          <a:p>
            <a:pPr lvl="1"/>
            <a:r>
              <a:rPr lang="en-US" dirty="0" smtClean="0"/>
              <a:t>180 Day School Year</a:t>
            </a:r>
          </a:p>
          <a:p>
            <a:pPr lvl="1"/>
            <a:r>
              <a:rPr lang="en-US" dirty="0" smtClean="0"/>
              <a:t>Adult Education</a:t>
            </a:r>
          </a:p>
          <a:p>
            <a:pPr lvl="1"/>
            <a:r>
              <a:rPr lang="en-US" dirty="0" smtClean="0"/>
              <a:t>School Resource Officers</a:t>
            </a:r>
          </a:p>
          <a:p>
            <a:r>
              <a:rPr lang="en-US" dirty="0" smtClean="0"/>
              <a:t>September 7, 2011</a:t>
            </a:r>
          </a:p>
          <a:p>
            <a:pPr lvl="1"/>
            <a:r>
              <a:rPr lang="en-US" dirty="0" smtClean="0"/>
              <a:t>Board Approves Resolution to pay off State Loan</a:t>
            </a:r>
          </a:p>
          <a:p>
            <a:pPr lvl="1"/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Multi-Year Projection 2012-13</a:t>
            </a:r>
            <a:br>
              <a:rPr lang="en-US" sz="4000" dirty="0"/>
            </a:br>
            <a:r>
              <a:rPr lang="en-US" sz="1800" dirty="0"/>
              <a:t>Approved June 30,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1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Summer School</a:t>
            </a:r>
          </a:p>
          <a:p>
            <a:endParaRPr lang="en-US" dirty="0" smtClean="0"/>
          </a:p>
          <a:p>
            <a:r>
              <a:rPr lang="en-US" dirty="0" smtClean="0"/>
              <a:t>Curriculum Needs : Reading Language Arts</a:t>
            </a:r>
          </a:p>
          <a:p>
            <a:endParaRPr lang="en-US" dirty="0"/>
          </a:p>
          <a:p>
            <a:r>
              <a:rPr lang="en-US" dirty="0" smtClean="0"/>
              <a:t>Class Sizes at Secondary Levels</a:t>
            </a:r>
          </a:p>
          <a:p>
            <a:endParaRPr lang="en-US" dirty="0"/>
          </a:p>
          <a:p>
            <a:r>
              <a:rPr lang="en-US" dirty="0" smtClean="0"/>
              <a:t>Support and Staffing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Maintenance and Operations</a:t>
            </a:r>
          </a:p>
          <a:p>
            <a:pPr lvl="1"/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Year Planning 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2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Once again the </a:t>
            </a:r>
            <a:r>
              <a:rPr lang="en-US" dirty="0" smtClean="0"/>
              <a:t>State adopted a budget without realistically solving its own major deficit problem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“Mid-Year Triggers” is the latest catch phrase for what amounts to the additional threat of cuts for programs and schools throughout the State.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West Contra Costa Unified continues to plan for fiscal solvency.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577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Multi-Year </a:t>
            </a:r>
            <a:r>
              <a:rPr lang="en-US" sz="3200" dirty="0" smtClean="0"/>
              <a:t>Planning </a:t>
            </a:r>
            <a:r>
              <a:rPr lang="en-US" sz="3200" dirty="0" smtClean="0"/>
              <a:t>– years to come</a:t>
            </a:r>
            <a:endParaRPr lang="en-US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47800"/>
            <a:ext cx="8839200" cy="4754563"/>
          </a:xfrm>
        </p:spPr>
        <p:txBody>
          <a:bodyPr>
            <a:normAutofit/>
          </a:bodyPr>
          <a:lstStyle/>
          <a:p>
            <a:pPr marL="342900" indent="-342900">
              <a:spcAft>
                <a:spcPct val="50000"/>
              </a:spcAft>
            </a:pPr>
            <a:r>
              <a:rPr lang="en-US" sz="2400" dirty="0"/>
              <a:t>Parcel tax is a limited term funding source</a:t>
            </a:r>
          </a:p>
          <a:p>
            <a:pPr marL="598932" lvl="1" indent="-342900">
              <a:spcAft>
                <a:spcPct val="50000"/>
              </a:spcAft>
            </a:pPr>
            <a:r>
              <a:rPr lang="en-US" sz="1800" dirty="0"/>
              <a:t>Expires 2014-15</a:t>
            </a:r>
            <a:endParaRPr lang="en-US" sz="2400" dirty="0"/>
          </a:p>
          <a:p>
            <a:pPr marL="342900" indent="-342900">
              <a:spcAft>
                <a:spcPct val="50000"/>
              </a:spcAft>
            </a:pPr>
            <a:r>
              <a:rPr lang="en-US" sz="2400" dirty="0" smtClean="0"/>
              <a:t>Health and Welfare Benefits</a:t>
            </a:r>
          </a:p>
          <a:p>
            <a:pPr marL="598932" lvl="1" indent="-342900">
              <a:spcAft>
                <a:spcPct val="50000"/>
              </a:spcAft>
            </a:pPr>
            <a:r>
              <a:rPr lang="en-US" sz="1800" dirty="0" smtClean="0"/>
              <a:t>Rates for benefits continue to increase for those who retired prior to cap</a:t>
            </a:r>
            <a:endParaRPr lang="en-US" sz="1800" dirty="0"/>
          </a:p>
          <a:p>
            <a:pPr marL="342900" indent="-342900">
              <a:spcAft>
                <a:spcPct val="50000"/>
              </a:spcAft>
            </a:pPr>
            <a:r>
              <a:rPr lang="en-US" sz="2400" dirty="0" smtClean="0"/>
              <a:t>State flexibility funding – Legislation needed for permanent fix</a:t>
            </a:r>
          </a:p>
          <a:p>
            <a:pPr marL="598932" lvl="1" indent="-342900">
              <a:spcAft>
                <a:spcPct val="50000"/>
              </a:spcAft>
            </a:pPr>
            <a:r>
              <a:rPr lang="en-US" sz="1800" dirty="0" smtClean="0"/>
              <a:t>Tier III flexibility sunsets June 2015</a:t>
            </a:r>
          </a:p>
          <a:p>
            <a:pPr marL="598932" lvl="1" indent="-342900">
              <a:spcAft>
                <a:spcPct val="50000"/>
              </a:spcAft>
            </a:pPr>
            <a:r>
              <a:rPr lang="en-US" sz="1800" dirty="0" smtClean="0"/>
              <a:t>K-3 CSR flexibility sunsets June 2014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86976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Range Mid-Year Trigger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8763000" cy="35156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676400" y="5410200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figures take into account the pay-off of the State Loan and the VIP debt.</a:t>
            </a:r>
          </a:p>
          <a:p>
            <a:r>
              <a:rPr lang="en-US" dirty="0" smtClean="0"/>
              <a:t>Special Reserve fund is depleted in this scenario.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38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Mid-Range Mid-Year Trigger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51816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figures take into account the pay-off of the State Loan and the VIP debt.</a:t>
            </a:r>
          </a:p>
          <a:p>
            <a:r>
              <a:rPr lang="en-US" dirty="0" smtClean="0"/>
              <a:t>Special Reserve fund is not used until 2013-14 in this scenario.</a:t>
            </a:r>
            <a:endParaRPr lang="en-US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467823" cy="2708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123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503827"/>
              </p:ext>
            </p:extLst>
          </p:nvPr>
        </p:nvGraphicFramePr>
        <p:xfrm>
          <a:off x="533400" y="1219200"/>
          <a:ext cx="7987820" cy="4471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Worksheet" r:id="rId4" imgW="4914908" imgH="2750830" progId="Excel.Sheet.12">
                  <p:embed/>
                </p:oleObj>
              </mc:Choice>
              <mc:Fallback>
                <p:oleObj name="Worksheet" r:id="rId4" imgW="4914908" imgH="27508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1219200"/>
                        <a:ext cx="7987820" cy="44712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381000" y="304800"/>
            <a:ext cx="8305800" cy="111283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Priority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3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1112838"/>
          </a:xfrm>
        </p:spPr>
        <p:txBody>
          <a:bodyPr/>
          <a:lstStyle/>
          <a:p>
            <a:r>
              <a:rPr lang="en-US" dirty="0" smtClean="0"/>
              <a:t>Priority Planning</a:t>
            </a:r>
            <a:endParaRPr lang="en-US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6595"/>
            <a:ext cx="8229600" cy="3278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97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December 7, 2011</a:t>
            </a:r>
          </a:p>
          <a:p>
            <a:pPr lvl="1"/>
            <a:r>
              <a:rPr lang="en-US" dirty="0" smtClean="0"/>
              <a:t>Multi-Year Plan &amp; Financial Projection will be included in the First Interim Report</a:t>
            </a:r>
          </a:p>
          <a:p>
            <a:r>
              <a:rPr lang="en-US" dirty="0" smtClean="0"/>
              <a:t>Mid December 2011</a:t>
            </a:r>
          </a:p>
          <a:p>
            <a:pPr lvl="1"/>
            <a:r>
              <a:rPr lang="en-US" dirty="0" smtClean="0"/>
              <a:t>Scheduled Announcement of Mid-Year Triggers</a:t>
            </a:r>
          </a:p>
          <a:p>
            <a:r>
              <a:rPr lang="en-US" dirty="0" smtClean="0"/>
              <a:t>January 2012</a:t>
            </a:r>
          </a:p>
          <a:p>
            <a:pPr lvl="1"/>
            <a:r>
              <a:rPr lang="en-US" dirty="0" smtClean="0"/>
              <a:t>Governors Budget Proposal</a:t>
            </a:r>
          </a:p>
          <a:p>
            <a:r>
              <a:rPr lang="en-US" dirty="0" smtClean="0"/>
              <a:t>February 2012</a:t>
            </a:r>
          </a:p>
          <a:p>
            <a:pPr lvl="1"/>
            <a:r>
              <a:rPr lang="en-US" dirty="0" smtClean="0"/>
              <a:t>Lay off if required</a:t>
            </a:r>
          </a:p>
          <a:p>
            <a:r>
              <a:rPr lang="en-US" dirty="0" smtClean="0"/>
              <a:t>March 2012</a:t>
            </a:r>
          </a:p>
          <a:p>
            <a:pPr lvl="1"/>
            <a:r>
              <a:rPr lang="en-US" dirty="0" smtClean="0"/>
              <a:t>Second Interim Report</a:t>
            </a:r>
          </a:p>
          <a:p>
            <a:r>
              <a:rPr lang="en-US" dirty="0" smtClean="0"/>
              <a:t>May 2012</a:t>
            </a:r>
          </a:p>
          <a:p>
            <a:pPr lvl="1"/>
            <a:r>
              <a:rPr lang="en-US" dirty="0" smtClean="0"/>
              <a:t>Governors May Revision</a:t>
            </a:r>
          </a:p>
          <a:p>
            <a:r>
              <a:rPr lang="en-US" dirty="0" smtClean="0"/>
              <a:t>June 2012</a:t>
            </a:r>
          </a:p>
          <a:p>
            <a:pPr lvl="1"/>
            <a:r>
              <a:rPr lang="en-US" dirty="0" smtClean="0"/>
              <a:t>District Budget Adoption for 2012-13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0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81000" y="304800"/>
            <a:ext cx="8305800" cy="111283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464646"/>
                </a:solidFill>
              </a:rPr>
              <a:t>Priority Planning</a:t>
            </a:r>
            <a:endParaRPr lang="en-US" dirty="0">
              <a:solidFill>
                <a:srgbClr val="464646"/>
              </a:solidFill>
            </a:endParaRPr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95" y="1417638"/>
            <a:ext cx="8081273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060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1112838"/>
          </a:xfrm>
        </p:spPr>
        <p:txBody>
          <a:bodyPr/>
          <a:lstStyle/>
          <a:p>
            <a:r>
              <a:rPr lang="en-US" dirty="0" smtClean="0"/>
              <a:t>Priority Planning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18125"/>
              </p:ext>
            </p:extLst>
          </p:nvPr>
        </p:nvGraphicFramePr>
        <p:xfrm>
          <a:off x="914400" y="1447799"/>
          <a:ext cx="7391400" cy="4191000"/>
        </p:xfrm>
        <a:graphic>
          <a:graphicData uri="http://schemas.openxmlformats.org/drawingml/2006/table">
            <a:tbl>
              <a:tblPr/>
              <a:tblGrid>
                <a:gridCol w="529412"/>
                <a:gridCol w="6861988"/>
              </a:tblGrid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Restore/Maintain in This Order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45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87B-2F01-43C8-ABEF-5F39F2B8A42F}" type="slidenum">
              <a:rPr lang="en-US"/>
              <a:pPr/>
              <a:t>28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981200"/>
            <a:ext cx="8229600" cy="1143000"/>
          </a:xfrm>
        </p:spPr>
        <p:txBody>
          <a:bodyPr/>
          <a:lstStyle/>
          <a:p>
            <a:r>
              <a:rPr lang="en-US"/>
              <a:t>Information Available at…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3429000"/>
            <a:ext cx="8229600" cy="2819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/>
              <a:t>West Contra Costa Unified School District Website</a:t>
            </a:r>
          </a:p>
          <a:p>
            <a:pPr algn="ctr">
              <a:buFontTx/>
              <a:buNone/>
            </a:pPr>
            <a:endParaRPr lang="en-US"/>
          </a:p>
          <a:p>
            <a:pPr algn="ctr">
              <a:buFontTx/>
              <a:buNone/>
            </a:pPr>
            <a:r>
              <a:rPr lang="en-US" sz="4400">
                <a:solidFill>
                  <a:srgbClr val="0000FF"/>
                </a:solidFill>
              </a:rPr>
              <a:t>www.wccusd.net</a:t>
            </a:r>
          </a:p>
        </p:txBody>
      </p:sp>
    </p:spTree>
    <p:extLst>
      <p:ext uri="{BB962C8B-B14F-4D97-AF65-F5344CB8AC3E}">
        <p14:creationId xmlns:p14="http://schemas.microsoft.com/office/powerpoint/2010/main" val="168877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District Report</a:t>
            </a:r>
            <a:endParaRPr lang="en-US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229600" cy="51816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Review Executive Summary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Overview </a:t>
            </a:r>
            <a:r>
              <a:rPr lang="en-US" dirty="0" smtClean="0"/>
              <a:t>of State </a:t>
            </a:r>
            <a:r>
              <a:rPr lang="en-US" dirty="0" smtClean="0"/>
              <a:t>Mid Year Trigger </a:t>
            </a:r>
            <a:r>
              <a:rPr lang="en-US" dirty="0" smtClean="0"/>
              <a:t>Scenarios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Priority </a:t>
            </a:r>
            <a:r>
              <a:rPr lang="en-US" dirty="0" smtClean="0"/>
              <a:t>Planning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1027" name="Picture 3" descr="C:\Documents and Settings\SGamba\Local Settings\Temporary Internet Files\Content.IE5\O1V13ZLS\MC9000553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114800"/>
            <a:ext cx="2415012" cy="20644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206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Efforts to Raise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Parcel Tax</a:t>
            </a:r>
          </a:p>
          <a:p>
            <a:pPr lvl="1"/>
            <a:r>
              <a:rPr lang="en-US" dirty="0" smtClean="0"/>
              <a:t>Extended existing parcel tax in the November 2008 election</a:t>
            </a:r>
          </a:p>
          <a:p>
            <a:pPr lvl="2"/>
            <a:r>
              <a:rPr lang="en-US" dirty="0" smtClean="0"/>
              <a:t>$</a:t>
            </a:r>
            <a:r>
              <a:rPr lang="en-US" dirty="0" smtClean="0"/>
              <a:t>9.2 </a:t>
            </a:r>
            <a:r>
              <a:rPr lang="en-US" dirty="0" smtClean="0"/>
              <a:t>million for Libraries, Athletics, Teachers, Counselors,  materials and textbooks, and more</a:t>
            </a:r>
          </a:p>
          <a:p>
            <a:pPr lvl="1"/>
            <a:r>
              <a:rPr lang="en-US" dirty="0" smtClean="0"/>
              <a:t>Made the effort in November of 2010 to pass an additional parcel tax</a:t>
            </a:r>
          </a:p>
          <a:p>
            <a:r>
              <a:rPr lang="en-US" dirty="0" smtClean="0"/>
              <a:t>MRAD – Maintenance Recreation Assessment District funding </a:t>
            </a:r>
          </a:p>
          <a:p>
            <a:pPr lvl="1"/>
            <a:r>
              <a:rPr lang="en-US" dirty="0" smtClean="0"/>
              <a:t>$5.5 million toward keeping up the grounds and outdoor facilities and special outdoor </a:t>
            </a:r>
            <a:r>
              <a:rPr lang="en-US" dirty="0" smtClean="0"/>
              <a:t>projects</a:t>
            </a:r>
          </a:p>
          <a:p>
            <a:r>
              <a:rPr lang="en-US" dirty="0" smtClean="0"/>
              <a:t>Bond Program</a:t>
            </a:r>
          </a:p>
          <a:p>
            <a:pPr lvl="1"/>
            <a:r>
              <a:rPr lang="en-US" dirty="0" smtClean="0"/>
              <a:t>Taken on capital projects previously funded by Deferred Maintenance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 to Close Deficit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of California adopted the Flexibility Funding Program</a:t>
            </a:r>
          </a:p>
          <a:p>
            <a:pPr lvl="1"/>
            <a:r>
              <a:rPr lang="en-US" dirty="0" smtClean="0"/>
              <a:t>Tier III Flexibility enacted by the Board of Education</a:t>
            </a:r>
          </a:p>
          <a:p>
            <a:pPr lvl="1"/>
            <a:r>
              <a:rPr lang="en-US" dirty="0" smtClean="0"/>
              <a:t>K-3 Class Size reduction flexibility enacted by the Board</a:t>
            </a:r>
          </a:p>
          <a:p>
            <a:pPr lvl="2"/>
            <a:r>
              <a:rPr lang="en-US" dirty="0" smtClean="0"/>
              <a:t>Innovation by maximizing </a:t>
            </a:r>
            <a:r>
              <a:rPr lang="en-US" dirty="0" smtClean="0"/>
              <a:t>Federal funds </a:t>
            </a:r>
            <a:r>
              <a:rPr lang="en-US" dirty="0" smtClean="0"/>
              <a:t>to operate </a:t>
            </a:r>
            <a:r>
              <a:rPr lang="en-US" dirty="0" smtClean="0"/>
              <a:t>program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568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Stimulus Funding</a:t>
            </a:r>
          </a:p>
          <a:p>
            <a:pPr lvl="1"/>
            <a:r>
              <a:rPr lang="en-US" dirty="0" smtClean="0"/>
              <a:t>Has provided a way for the District to offer</a:t>
            </a:r>
          </a:p>
          <a:p>
            <a:pPr lvl="2"/>
            <a:r>
              <a:rPr lang="en-US" dirty="0" smtClean="0"/>
              <a:t>K-3 Class Size Reduction</a:t>
            </a:r>
          </a:p>
          <a:p>
            <a:pPr lvl="2"/>
            <a:r>
              <a:rPr lang="en-US" dirty="0" smtClean="0"/>
              <a:t>Summer School Programs</a:t>
            </a:r>
          </a:p>
          <a:p>
            <a:pPr lvl="2"/>
            <a:r>
              <a:rPr lang="en-US" dirty="0" smtClean="0"/>
              <a:t>Safety Positions</a:t>
            </a:r>
          </a:p>
          <a:p>
            <a:endParaRPr lang="en-US" dirty="0"/>
          </a:p>
          <a:p>
            <a:r>
              <a:rPr lang="en-US" dirty="0" smtClean="0"/>
              <a:t>The last of this funding “Ed Jobs” expires at the end of this year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Effort to Close the Deficit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28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Efforts to Close Deficit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shared commitments and sacrifices from our employees</a:t>
            </a:r>
          </a:p>
          <a:p>
            <a:r>
              <a:rPr lang="en-US" dirty="0" smtClean="0"/>
              <a:t>Reduced the work year for all employees</a:t>
            </a:r>
          </a:p>
          <a:p>
            <a:pPr lvl="2"/>
            <a:r>
              <a:rPr lang="en-US" dirty="0" smtClean="0"/>
              <a:t>Saving over $4.4 million per year through 2011-12</a:t>
            </a:r>
          </a:p>
          <a:p>
            <a:r>
              <a:rPr lang="en-US" dirty="0" smtClean="0"/>
              <a:t>Capped the amount the District will provide toward health care benefits</a:t>
            </a:r>
          </a:p>
          <a:p>
            <a:pPr lvl="2"/>
            <a:r>
              <a:rPr lang="en-US" dirty="0" smtClean="0"/>
              <a:t>Saving over $9.9 million per year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480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Efforts to Close Deficit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shared commitments and concessions from the unions</a:t>
            </a:r>
          </a:p>
          <a:p>
            <a:r>
              <a:rPr lang="en-US" dirty="0" smtClean="0"/>
              <a:t>Increased class size at secondary schools</a:t>
            </a:r>
          </a:p>
          <a:p>
            <a:pPr lvl="1"/>
            <a:r>
              <a:rPr lang="en-US" dirty="0" smtClean="0"/>
              <a:t>Saving $3.2 million</a:t>
            </a:r>
          </a:p>
          <a:p>
            <a:r>
              <a:rPr lang="en-US" dirty="0" smtClean="0"/>
              <a:t>Sunset the lifetime benefit program</a:t>
            </a:r>
          </a:p>
          <a:p>
            <a:pPr lvl="1"/>
            <a:r>
              <a:rPr lang="en-US" dirty="0" smtClean="0"/>
              <a:t>Long term savings of  $277 million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4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Efforts to Close Deficit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Closure</a:t>
            </a:r>
          </a:p>
          <a:p>
            <a:pPr lvl="1"/>
            <a:r>
              <a:rPr lang="en-US" dirty="0" smtClean="0"/>
              <a:t>Closed 3 </a:t>
            </a:r>
            <a:r>
              <a:rPr lang="en-US" dirty="0" smtClean="0"/>
              <a:t>schools and  2 other </a:t>
            </a:r>
            <a:r>
              <a:rPr lang="en-US" dirty="0" smtClean="0"/>
              <a:t>facilities</a:t>
            </a:r>
            <a:endParaRPr lang="en-US" dirty="0" smtClean="0"/>
          </a:p>
          <a:p>
            <a:pPr lvl="1"/>
            <a:r>
              <a:rPr lang="en-US" dirty="0" smtClean="0"/>
              <a:t>Partnered with City of Richmond and City of San Pablo to keep schools open</a:t>
            </a:r>
          </a:p>
          <a:p>
            <a:pPr lvl="2"/>
            <a:r>
              <a:rPr lang="en-US" dirty="0" smtClean="0"/>
              <a:t>City of Richmond $1.5 million, 2010-11 and </a:t>
            </a:r>
            <a:r>
              <a:rPr lang="en-US" dirty="0" smtClean="0"/>
              <a:t>2011-12</a:t>
            </a:r>
          </a:p>
          <a:p>
            <a:pPr lvl="3"/>
            <a:r>
              <a:rPr lang="en-US" dirty="0" smtClean="0"/>
              <a:t>City of Richmond has made an ongoing commitment</a:t>
            </a:r>
            <a:endParaRPr lang="en-US" dirty="0" smtClean="0"/>
          </a:p>
          <a:p>
            <a:pPr lvl="2"/>
            <a:r>
              <a:rPr lang="en-US" dirty="0" smtClean="0"/>
              <a:t>City of San Pablo $300 thousand, 2009-10, 2010-11 and </a:t>
            </a:r>
            <a:r>
              <a:rPr lang="en-US" dirty="0" smtClean="0"/>
              <a:t>2011-12</a:t>
            </a:r>
          </a:p>
          <a:p>
            <a:pPr lvl="1"/>
            <a:r>
              <a:rPr lang="en-US" dirty="0" smtClean="0"/>
              <a:t>Cumulative savings/revenue through 2011-12 $8.4million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1134</TotalTime>
  <Words>1225</Words>
  <Application>Microsoft Office PowerPoint</Application>
  <PresentationFormat>On-screen Show (4:3)</PresentationFormat>
  <Paragraphs>214</Paragraphs>
  <Slides>28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Concourse</vt:lpstr>
      <vt:lpstr>Microsoft Excel Worksheet</vt:lpstr>
      <vt:lpstr>West Contra Costa Unified School District Board Meeting October 26, 2011</vt:lpstr>
      <vt:lpstr>Framework</vt:lpstr>
      <vt:lpstr>District Report</vt:lpstr>
      <vt:lpstr>Efforts to Raise Funds</vt:lpstr>
      <vt:lpstr>Effort to Close Deficit</vt:lpstr>
      <vt:lpstr>Effort to Close the Deficit</vt:lpstr>
      <vt:lpstr>Efforts to Close Deficit</vt:lpstr>
      <vt:lpstr>Efforts to Close Deficit</vt:lpstr>
      <vt:lpstr>Efforts to Close Deficit</vt:lpstr>
      <vt:lpstr>Long Term Debt</vt:lpstr>
      <vt:lpstr>Long Term Debt</vt:lpstr>
      <vt:lpstr>Budget Adoption – State Triggers</vt:lpstr>
      <vt:lpstr>State Mid Year “Triggers”</vt:lpstr>
      <vt:lpstr>Priority Setting with Mid-Year Triggers</vt:lpstr>
      <vt:lpstr>Priority Setting with Mid-Year Triggers</vt:lpstr>
      <vt:lpstr>Priority Setting with Mid-Year Triggers</vt:lpstr>
      <vt:lpstr>Multi-Year Projection 2012-13 Approved June 30, 2011</vt:lpstr>
      <vt:lpstr>Multi-Year Projection 2012-13 Approved June 30, 2011</vt:lpstr>
      <vt:lpstr>Multi Year Planning Concerns</vt:lpstr>
      <vt:lpstr>Multi-Year Planning – years to come</vt:lpstr>
      <vt:lpstr>High Range Mid-Year Trigger</vt:lpstr>
      <vt:lpstr>Mid-Range Mid-Year Trigger </vt:lpstr>
      <vt:lpstr>PowerPoint Presentation</vt:lpstr>
      <vt:lpstr>Priority Planning</vt:lpstr>
      <vt:lpstr>Next Steps</vt:lpstr>
      <vt:lpstr>PowerPoint Presentation</vt:lpstr>
      <vt:lpstr>Priority Planning</vt:lpstr>
      <vt:lpstr>Information Available at…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Contra Costa Unified School District May Revision and Preliminary Budget June 2, 2010</dc:title>
  <dc:creator>Gamba, Sheri</dc:creator>
  <cp:lastModifiedBy>Sheri Gamba</cp:lastModifiedBy>
  <cp:revision>241</cp:revision>
  <cp:lastPrinted>2011-10-26T20:53:01Z</cp:lastPrinted>
  <dcterms:created xsi:type="dcterms:W3CDTF">2010-06-02T18:42:41Z</dcterms:created>
  <dcterms:modified xsi:type="dcterms:W3CDTF">2011-10-26T22:40:25Z</dcterms:modified>
</cp:coreProperties>
</file>